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1" r:id="rId3"/>
    <p:sldId id="266" r:id="rId4"/>
    <p:sldId id="262" r:id="rId5"/>
    <p:sldId id="272" r:id="rId6"/>
    <p:sldId id="271" r:id="rId7"/>
    <p:sldId id="273" r:id="rId8"/>
    <p:sldId id="263" r:id="rId9"/>
    <p:sldId id="270" r:id="rId10"/>
    <p:sldId id="264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3300"/>
    <a:srgbClr val="1B5527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54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E-NE LOGO (Horizontal) 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2400"/>
            <a:ext cx="87233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81000" y="1546225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533400" y="1600200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7696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48584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Talk Topic</a:t>
            </a:r>
          </a:p>
        </p:txBody>
      </p:sp>
    </p:spTree>
    <p:extLst>
      <p:ext uri="{BB962C8B-B14F-4D97-AF65-F5344CB8AC3E}">
        <p14:creationId xmlns:p14="http://schemas.microsoft.com/office/powerpoint/2010/main" val="699842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724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724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Talk Topic</a:t>
            </a:r>
          </a:p>
        </p:txBody>
      </p:sp>
    </p:spTree>
    <p:extLst>
      <p:ext uri="{BB962C8B-B14F-4D97-AF65-F5344CB8AC3E}">
        <p14:creationId xmlns:p14="http://schemas.microsoft.com/office/powerpoint/2010/main" val="1076137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Talk Topic</a:t>
            </a:r>
          </a:p>
        </p:txBody>
      </p:sp>
    </p:spTree>
    <p:extLst>
      <p:ext uri="{BB962C8B-B14F-4D97-AF65-F5344CB8AC3E}">
        <p14:creationId xmlns:p14="http://schemas.microsoft.com/office/powerpoint/2010/main" val="108285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Talk Topic</a:t>
            </a:r>
          </a:p>
        </p:txBody>
      </p:sp>
    </p:spTree>
    <p:extLst>
      <p:ext uri="{BB962C8B-B14F-4D97-AF65-F5344CB8AC3E}">
        <p14:creationId xmlns:p14="http://schemas.microsoft.com/office/powerpoint/2010/main" val="1647319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OE-NE LOGO (Vertital) 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7313"/>
            <a:ext cx="2743200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152400"/>
            <a:ext cx="5791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381000" y="1470025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533400" y="1524000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/>
              <a:t>Talk Topic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7162800" y="6610350"/>
            <a:ext cx="1828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062B8545-E67B-4261-B9F0-CF8394FD6828}" type="slidenum">
              <a:rPr lang="en-US" sz="900"/>
              <a:pPr algn="r">
                <a:spcBef>
                  <a:spcPct val="50000"/>
                </a:spcBef>
                <a:defRPr/>
              </a:pPr>
              <a:t>‹#›</a:t>
            </a:fld>
            <a:endParaRPr 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0" r:id="rId2"/>
    <p:sldLayoutId id="2147483671" r:id="rId3"/>
    <p:sldLayoutId id="2147483672" r:id="rId4"/>
    <p:sldLayoutId id="2147483673" r:id="rId5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9pPr>
    </p:titleStyle>
    <p:bodyStyle>
      <a:lvl1pPr marL="231775" indent="-231775" algn="l" rtl="0" eaLnBrk="1" fontAlgn="base" hangingPunct="1">
        <a:spcBef>
          <a:spcPct val="0"/>
        </a:spcBef>
        <a:spcAft>
          <a:spcPct val="0"/>
        </a:spcAft>
        <a:buClr>
          <a:srgbClr val="1B5527"/>
        </a:buClr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5425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SzPct val="110000"/>
        <a:buFont typeface="Symbol" pitchFamily="18" charset="2"/>
        <a:buChar char="·"/>
        <a:defRPr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SzPct val="11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12573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Char char="•"/>
        <a:defRPr sz="1400">
          <a:solidFill>
            <a:schemeClr val="tx1"/>
          </a:solidFill>
          <a:latin typeface="+mn-lt"/>
        </a:defRPr>
      </a:lvl4pPr>
      <a:lvl5pPr marL="16002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5pPr>
      <a:lvl6pPr marL="20574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6pPr>
      <a:lvl7pPr marL="25146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7pPr>
      <a:lvl8pPr marL="29718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8pPr>
      <a:lvl9pPr marL="3429000" indent="-228600" algn="l" rtl="0" eaLnBrk="1" fontAlgn="base" hangingPunct="1">
        <a:spcBef>
          <a:spcPct val="0"/>
        </a:spcBef>
        <a:spcAft>
          <a:spcPct val="1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esl.id.energy.gov/doelap/doelap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RESL@id.doe.go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908175"/>
          </a:xfrm>
        </p:spPr>
        <p:txBody>
          <a:bodyPr/>
          <a:lstStyle/>
          <a:p>
            <a:r>
              <a:rPr lang="en-US" altLang="en-US" dirty="0"/>
              <a:t>DOELAP Assessor Training  </a:t>
            </a:r>
            <a:br>
              <a:rPr lang="en-US" altLang="en-US" dirty="0"/>
            </a:br>
            <a:r>
              <a:rPr lang="en-US" altLang="en-US" dirty="0"/>
              <a:t>Online Test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September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Example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8"/>
          <a:stretch/>
        </p:blipFill>
        <p:spPr bwMode="auto">
          <a:xfrm>
            <a:off x="762000" y="1981200"/>
            <a:ext cx="7620000" cy="43434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108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3429000" cy="4572000"/>
          </a:xfrm>
        </p:spPr>
        <p:txBody>
          <a:bodyPr/>
          <a:lstStyle/>
          <a:p>
            <a:r>
              <a:rPr lang="en-US" dirty="0"/>
              <a:t>After the test is finished, the score will appear on the screen indicated a pass or fail.</a:t>
            </a:r>
          </a:p>
          <a:p>
            <a:endParaRPr lang="en-US" dirty="0"/>
          </a:p>
          <a:p>
            <a:r>
              <a:rPr lang="en-US" dirty="0"/>
              <a:t>Assessors must get at least an 80% on the test to pass.</a:t>
            </a:r>
          </a:p>
          <a:p>
            <a:endParaRPr lang="en-US" dirty="0"/>
          </a:p>
          <a:p>
            <a:r>
              <a:rPr lang="en-US" dirty="0"/>
              <a:t>If an assessor fails the exam, they will only be allowed to retake it once.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1000" y="2005564"/>
            <a:ext cx="4038600" cy="3751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876800" y="2005564"/>
            <a:ext cx="3352800" cy="3023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37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Information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3048000" cy="47244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If an assessor fails the exam twice, they will be contacted by the Senior Technical Manager.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After the assessor passes the test, the training completion certificate will be emailed/mailed to them.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981200"/>
            <a:ext cx="4296375" cy="451548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571999" y="1981200"/>
            <a:ext cx="3534375" cy="3733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5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083046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77200" cy="47244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buNone/>
            </a:pPr>
            <a:endParaRPr lang="en-US" altLang="en-US" sz="1200" dirty="0"/>
          </a:p>
          <a:p>
            <a:pPr marL="0" indent="0" eaLnBrk="1" hangingPunct="1">
              <a:spcAft>
                <a:spcPct val="20000"/>
              </a:spcAft>
              <a:buNone/>
            </a:pPr>
            <a:r>
              <a:rPr lang="en-US" altLang="en-US" sz="2800" dirty="0"/>
              <a:t>The DOELAP assessor training test will need to be taken online:</a:t>
            </a:r>
          </a:p>
          <a:p>
            <a:pPr marL="403225" indent="0" eaLnBrk="1" hangingPunct="1">
              <a:spcAft>
                <a:spcPct val="20000"/>
              </a:spcAft>
              <a:buNone/>
            </a:pPr>
            <a:endParaRPr lang="en-US" altLang="en-US" sz="2400" dirty="0"/>
          </a:p>
          <a:p>
            <a:pPr marL="798513" indent="-395288" eaLnBrk="1" hangingPunct="1">
              <a:spcAft>
                <a:spcPct val="20000"/>
              </a:spcAft>
            </a:pPr>
            <a:r>
              <a:rPr lang="en-US" altLang="en-US" sz="2400" dirty="0"/>
              <a:t>The assessors can use the training presentations for the test. </a:t>
            </a:r>
          </a:p>
          <a:p>
            <a:pPr marL="403225" indent="0" eaLnBrk="1" hangingPunct="1">
              <a:spcAft>
                <a:spcPct val="20000"/>
              </a:spcAft>
              <a:buNone/>
            </a:pPr>
            <a:endParaRPr lang="en-US" altLang="en-US" sz="2400" dirty="0"/>
          </a:p>
          <a:p>
            <a:pPr marL="798513" indent="-395288">
              <a:spcAft>
                <a:spcPts val="0"/>
              </a:spcAft>
            </a:pPr>
            <a:r>
              <a:rPr lang="en-US" altLang="en-US" sz="2400" dirty="0"/>
              <a:t>The training presentations will also be available on the RESL website under the DOELAP tab at </a:t>
            </a:r>
            <a:r>
              <a:rPr lang="en-US" sz="2000" dirty="0">
                <a:hlinkClick r:id="rId2"/>
              </a:rPr>
              <a:t>https://resl.id.energy.gov/doelap/doelap.html</a:t>
            </a:r>
            <a:endParaRPr lang="en-US" sz="2000" dirty="0"/>
          </a:p>
          <a:p>
            <a:pPr marL="798513" indent="-395288" eaLnBrk="1" hangingPunct="1">
              <a:spcAft>
                <a:spcPts val="0"/>
              </a:spcAft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Email Information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65D2CA-9269-5F30-B2FD-AD189BAC4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training link and log in instructions should be emailed to each assessor by the end of next week.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056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Login Screen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7" r="1787"/>
          <a:stretch/>
        </p:blipFill>
        <p:spPr>
          <a:xfrm>
            <a:off x="1295400" y="1676400"/>
            <a:ext cx="6553200" cy="3822192"/>
          </a:xfrm>
          <a:ln>
            <a:solidFill>
              <a:schemeClr val="tx1"/>
            </a:solidFill>
          </a:ln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27383" y="5678557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1775" indent="-231775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1B5527"/>
              </a:buClr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225425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SzPct val="110000"/>
              <a:buFont typeface="Symbol" pitchFamily="18" charset="2"/>
              <a:buChar char="·"/>
              <a:defRPr>
                <a:solidFill>
                  <a:schemeClr val="tx1"/>
                </a:solidFill>
                <a:latin typeface="+mn-lt"/>
              </a:defRPr>
            </a:lvl2pPr>
            <a:lvl3pPr marL="9144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SzPct val="11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12573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16002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20574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46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18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290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798513" indent="-395288">
              <a:spcAft>
                <a:spcPct val="20000"/>
              </a:spcAft>
            </a:pPr>
            <a:r>
              <a:rPr lang="en-US" altLang="en-US" kern="0" dirty="0"/>
              <a:t>The username is the assessor’s email address.  Click on “Password Help” to create a password.</a:t>
            </a:r>
          </a:p>
          <a:p>
            <a:endParaRPr lang="en-US" kern="0" dirty="0"/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  <a:p>
            <a:endParaRPr lang="en-US" kern="0" dirty="0"/>
          </a:p>
          <a:p>
            <a:endParaRPr lang="en-US" kern="0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7D7FBB9-8AF9-B686-3C4A-41D72342A113}"/>
              </a:ext>
            </a:extLst>
          </p:cNvPr>
          <p:cNvCxnSpPr>
            <a:cxnSpLocks/>
          </p:cNvCxnSpPr>
          <p:nvPr/>
        </p:nvCxnSpPr>
        <p:spPr>
          <a:xfrm flipH="1" flipV="1">
            <a:off x="5486400" y="2895600"/>
            <a:ext cx="1905000" cy="2743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7034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In Information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27383" y="5678557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1775" indent="-231775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1B5527"/>
              </a:buClr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225425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SzPct val="110000"/>
              <a:buFont typeface="Symbol" pitchFamily="18" charset="2"/>
              <a:buChar char="·"/>
              <a:defRPr>
                <a:solidFill>
                  <a:schemeClr val="tx1"/>
                </a:solidFill>
                <a:latin typeface="+mn-lt"/>
              </a:defRPr>
            </a:lvl2pPr>
            <a:lvl3pPr marL="9144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SzPct val="11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12573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16002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20574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46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18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290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798513" indent="-395288">
              <a:spcAft>
                <a:spcPct val="20000"/>
              </a:spcAft>
            </a:pPr>
            <a:r>
              <a:rPr lang="en-US" altLang="en-US" kern="0" dirty="0"/>
              <a:t>You will receive an email from </a:t>
            </a:r>
            <a:r>
              <a:rPr lang="en-US" altLang="en-US" kern="0" dirty="0">
                <a:hlinkClick r:id="rId2"/>
              </a:rPr>
              <a:t>RESL@id.doe.gov</a:t>
            </a:r>
            <a:r>
              <a:rPr lang="en-US" altLang="en-US" kern="0" dirty="0"/>
              <a:t> with the “Forgot Password” link.</a:t>
            </a:r>
          </a:p>
          <a:p>
            <a:endParaRPr lang="en-US" kern="0" dirty="0"/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  <a:p>
            <a:endParaRPr lang="en-US" kern="0" dirty="0"/>
          </a:p>
          <a:p>
            <a:endParaRPr lang="en-US" kern="0" dirty="0"/>
          </a:p>
        </p:txBody>
      </p:sp>
      <p:pic>
        <p:nvPicPr>
          <p:cNvPr id="8" name="Content Placeholder 7" descr="A screenshot of a computer&#10;&#10;Description automatically generated">
            <a:extLst>
              <a:ext uri="{FF2B5EF4-FFF2-40B4-BE49-F238E27FC236}">
                <a16:creationId xmlns:a16="http://schemas.microsoft.com/office/drawing/2014/main" id="{5BEAAB3F-6382-533B-0E3A-A9BCE6C306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76400"/>
            <a:ext cx="7391400" cy="3810000"/>
          </a:xfrm>
        </p:spPr>
      </p:pic>
    </p:spTree>
    <p:extLst>
      <p:ext uri="{BB962C8B-B14F-4D97-AF65-F5344CB8AC3E}">
        <p14:creationId xmlns:p14="http://schemas.microsoft.com/office/powerpoint/2010/main" val="2434117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In Information (continued)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5" r="3255"/>
          <a:stretch/>
        </p:blipFill>
        <p:spPr>
          <a:xfrm>
            <a:off x="1295400" y="1676400"/>
            <a:ext cx="6553200" cy="3822192"/>
          </a:xfrm>
          <a:ln>
            <a:solidFill>
              <a:schemeClr val="tx1"/>
            </a:solidFill>
          </a:ln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57150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1775" indent="-231775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1B5527"/>
              </a:buClr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225425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SzPct val="110000"/>
              <a:buFont typeface="Symbol" pitchFamily="18" charset="2"/>
              <a:buChar char="·"/>
              <a:defRPr>
                <a:solidFill>
                  <a:schemeClr val="tx1"/>
                </a:solidFill>
                <a:latin typeface="+mn-lt"/>
              </a:defRPr>
            </a:lvl2pPr>
            <a:lvl3pPr marL="9144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SzPct val="11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12573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16002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20574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46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18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290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798513" indent="-395288">
              <a:spcAft>
                <a:spcPct val="20000"/>
              </a:spcAft>
            </a:pPr>
            <a:r>
              <a:rPr lang="en-US" altLang="en-US" kern="0" dirty="0"/>
              <a:t>Create a password within the above guidelines. Click “Reset”. On the next screen, click “Continue”. The log in screen will appear again.</a:t>
            </a:r>
          </a:p>
          <a:p>
            <a:endParaRPr lang="en-US" kern="0" dirty="0"/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  <a:p>
            <a:endParaRPr lang="en-US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553164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In Information (continued)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2" r="2332"/>
          <a:stretch/>
        </p:blipFill>
        <p:spPr>
          <a:xfrm>
            <a:off x="1295400" y="1676400"/>
            <a:ext cx="6553200" cy="3822192"/>
          </a:xfrm>
          <a:ln>
            <a:solidFill>
              <a:schemeClr val="tx1"/>
            </a:solidFill>
          </a:ln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27383" y="5678557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1775" indent="-231775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1B5527"/>
              </a:buClr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225425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SzPct val="110000"/>
              <a:buFont typeface="Symbol" pitchFamily="18" charset="2"/>
              <a:buChar char="·"/>
              <a:defRPr>
                <a:solidFill>
                  <a:schemeClr val="tx1"/>
                </a:solidFill>
                <a:latin typeface="+mn-lt"/>
              </a:defRPr>
            </a:lvl2pPr>
            <a:lvl3pPr marL="9144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SzPct val="11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12573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16002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5pPr>
            <a:lvl6pPr marL="20574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25146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29718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3429000" indent="-228600" algn="l" rtl="0" eaLnBrk="1" fontAlgn="base" hangingPunct="1">
              <a:spcBef>
                <a:spcPct val="0"/>
              </a:spcBef>
              <a:spcAft>
                <a:spcPct val="10000"/>
              </a:spcAft>
              <a:buClr>
                <a:srgbClr val="1B5527"/>
              </a:buClr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798513" indent="-395288">
              <a:spcAft>
                <a:spcPct val="20000"/>
              </a:spcAft>
            </a:pPr>
            <a:r>
              <a:rPr lang="en-US" altLang="en-US" kern="0" dirty="0"/>
              <a:t>After you enter your username and password and click “Log in”, another email will be sent with a security code. Enter security code on login screen and click “Submit”.</a:t>
            </a:r>
          </a:p>
          <a:p>
            <a:endParaRPr lang="en-US" kern="0" dirty="0"/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  <a:p>
            <a:endParaRPr lang="en-US" kern="0" dirty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048127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Choose Applicable Training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0" r="1980"/>
          <a:stretch/>
        </p:blipFill>
        <p:spPr bwMode="auto">
          <a:xfrm>
            <a:off x="1066800" y="2129705"/>
            <a:ext cx="7315200" cy="400886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7387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Out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6" r="2475"/>
          <a:stretch/>
        </p:blipFill>
        <p:spPr bwMode="auto">
          <a:xfrm>
            <a:off x="838200" y="2303025"/>
            <a:ext cx="7391400" cy="388239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>
          <a:xfrm>
            <a:off x="533400" y="4572000"/>
            <a:ext cx="15240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9087"/>
      </p:ext>
    </p:extLst>
  </p:cSld>
  <p:clrMapOvr>
    <a:masterClrMapping/>
  </p:clrMapOvr>
</p:sld>
</file>

<file path=ppt/theme/theme1.xml><?xml version="1.0" encoding="utf-8"?>
<a:theme xmlns:a="http://schemas.openxmlformats.org/drawingml/2006/main" name="DOE NE Format">
  <a:themeElements>
    <a:clrScheme name="DOE NE Lar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OE NE Lar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OE NE Lar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DOE NE Format</Template>
  <TotalTime>332</TotalTime>
  <Words>308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Symbol</vt:lpstr>
      <vt:lpstr>Wingdings</vt:lpstr>
      <vt:lpstr>DOE NE Format</vt:lpstr>
      <vt:lpstr>DOELAP Assessor Training   Online Test</vt:lpstr>
      <vt:lpstr>Summary</vt:lpstr>
      <vt:lpstr>Email Information</vt:lpstr>
      <vt:lpstr>Login Screen</vt:lpstr>
      <vt:lpstr>Log In Information</vt:lpstr>
      <vt:lpstr>Log In Information (continued)</vt:lpstr>
      <vt:lpstr>Log In Information (continued)</vt:lpstr>
      <vt:lpstr>Choose Applicable Training</vt:lpstr>
      <vt:lpstr>Test Out</vt:lpstr>
      <vt:lpstr>Test Example</vt:lpstr>
      <vt:lpstr>Test Information</vt:lpstr>
      <vt:lpstr>Test Information (continued)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Smith, Michelle L</dc:creator>
  <cp:lastModifiedBy>Smith, Michelle L</cp:lastModifiedBy>
  <cp:revision>40</cp:revision>
  <dcterms:created xsi:type="dcterms:W3CDTF">2015-09-17T19:17:57Z</dcterms:created>
  <dcterms:modified xsi:type="dcterms:W3CDTF">2024-09-09T17:16:19Z</dcterms:modified>
</cp:coreProperties>
</file>